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7" r:id="rId2"/>
    <p:sldId id="291" r:id="rId3"/>
    <p:sldId id="292" r:id="rId4"/>
    <p:sldId id="293" r:id="rId5"/>
    <p:sldId id="294" r:id="rId6"/>
    <p:sldId id="295" r:id="rId7"/>
    <p:sldId id="298" r:id="rId8"/>
    <p:sldId id="299" r:id="rId9"/>
    <p:sldId id="300" r:id="rId10"/>
    <p:sldId id="301" r:id="rId11"/>
    <p:sldId id="296" r:id="rId12"/>
    <p:sldId id="302" r:id="rId13"/>
    <p:sldId id="303" r:id="rId14"/>
    <p:sldId id="304" r:id="rId15"/>
    <p:sldId id="305" r:id="rId16"/>
    <p:sldId id="288" r:id="rId17"/>
    <p:sldId id="289" r:id="rId18"/>
    <p:sldId id="290" r:id="rId19"/>
    <p:sldId id="306" r:id="rId20"/>
    <p:sldId id="307" r:id="rId21"/>
    <p:sldId id="287" r:id="rId22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7FF"/>
    <a:srgbClr val="000000"/>
    <a:srgbClr val="FD77F3"/>
    <a:srgbClr val="5A61EC"/>
    <a:srgbClr val="2A4DFE"/>
    <a:srgbClr val="B00071"/>
    <a:srgbClr val="FF09A7"/>
    <a:srgbClr val="E60094"/>
    <a:srgbClr val="5874FE"/>
    <a:srgbClr val="151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7" autoAdjust="0"/>
    <p:restoredTop sz="94660"/>
  </p:normalViewPr>
  <p:slideViewPr>
    <p:cSldViewPr>
      <p:cViewPr varScale="1">
        <p:scale>
          <a:sx n="66" d="100"/>
          <a:sy n="66" d="100"/>
        </p:scale>
        <p:origin x="808" y="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B87BC-4C54-42F0-80F3-8F4558E7F9CF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155A8-87E7-42D9-9123-DE11223425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4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795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92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718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249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17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02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171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576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084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588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74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627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887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772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60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960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558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975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17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69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155A8-87E7-42D9-9123-DE11223425F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043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0413" cy="1124744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5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3296" y="350100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汇报人 计算</a:t>
            </a:r>
            <a:r>
              <a:rPr lang="en-US" altLang="zh-CN" dirty="0" smtClean="0">
                <a:solidFill>
                  <a:schemeClr val="bg1"/>
                </a:solidFill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1811 </a:t>
            </a:r>
            <a:r>
              <a:rPr lang="zh-CN" altLang="en-US" dirty="0" smtClean="0">
                <a:solidFill>
                  <a:schemeClr val="bg1"/>
                </a:solidFill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罗廷杨</a:t>
            </a:r>
            <a:endParaRPr lang="zh-CN" altLang="en-US" dirty="0">
              <a:solidFill>
                <a:schemeClr val="bg1"/>
              </a:solidFill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36252" y="1865633"/>
            <a:ext cx="6317908" cy="1200329"/>
            <a:chOff x="2936252" y="1865633"/>
            <a:chExt cx="6317908" cy="1200329"/>
          </a:xfrm>
        </p:grpSpPr>
        <p:sp>
          <p:nvSpPr>
            <p:cNvPr id="3" name="圆角矩形 2"/>
            <p:cNvSpPr/>
            <p:nvPr/>
          </p:nvSpPr>
          <p:spPr>
            <a:xfrm>
              <a:off x="2936252" y="1865633"/>
              <a:ext cx="6317908" cy="1200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32883" y="1865633"/>
              <a:ext cx="57246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200" dirty="0" smtClean="0">
                  <a:gradFill>
                    <a:gsLst>
                      <a:gs pos="0">
                        <a:srgbClr val="2A4DFE"/>
                      </a:gs>
                      <a:gs pos="37000">
                        <a:srgbClr val="4F92FF"/>
                      </a:gs>
                      <a:gs pos="65000">
                        <a:srgbClr val="44028C"/>
                      </a:gs>
                      <a:gs pos="100000">
                        <a:srgbClr val="FF09A7"/>
                      </a:gs>
                      <a:gs pos="79000">
                        <a:srgbClr val="B00071"/>
                      </a:gs>
                    </a:gsLst>
                    <a:lin ang="5400000" scaled="0"/>
                  </a:gradFill>
                  <a:latin typeface="HelveticaNeueLT Pro 35 Th" pitchFamily="34" charset="0"/>
                  <a:ea typeface="华文细黑" pitchFamily="2" charset="-122"/>
                  <a:cs typeface="华文黑体" pitchFamily="2" charset="-122"/>
                </a:rPr>
                <a:t>电磁信号分离</a:t>
              </a:r>
              <a:endParaRPr lang="zh-CN" altLang="en-US" sz="7200" dirty="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009546" y="4090267"/>
            <a:ext cx="1853412" cy="504056"/>
          </a:xfrm>
          <a:prstGeom prst="rect">
            <a:avLst/>
          </a:prstGeom>
          <a:solidFill>
            <a:srgbClr val="FF7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HelveticaNeueLT Pro 35 Th" pitchFamily="34" charset="0"/>
                <a:ea typeface="华文细黑" pitchFamily="2" charset="-122"/>
              </a:rPr>
              <a:t> </a:t>
            </a:r>
            <a:endParaRPr lang="zh-CN" altLang="en-US" sz="1600" dirty="0">
              <a:solidFill>
                <a:srgbClr val="FFFFFF"/>
              </a:solidFill>
              <a:latin typeface="HelveticaNeueLT Pro 35 Th" pitchFamily="34" charset="0"/>
              <a:ea typeface="华文细黑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0197" y="4090267"/>
            <a:ext cx="185341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HelveticaNeueLT Pro 35 Th" pitchFamily="34" charset="0"/>
                <a:ea typeface="华文细黑" pitchFamily="2" charset="-122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HelveticaNeueLT Pro 35 Th" pitchFamily="34" charset="0"/>
              <a:ea typeface="华文细黑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39222" y="4090267"/>
            <a:ext cx="185341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HelveticaNeueLT Pro 35 Th" pitchFamily="34" charset="0"/>
                <a:ea typeface="华文细黑" pitchFamily="2" charset="-122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HelveticaNeueLT Pro 35 Th" pitchFamily="34" charset="0"/>
              <a:ea typeface="华文细黑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27454" y="4090267"/>
            <a:ext cx="1853412" cy="504056"/>
          </a:xfrm>
          <a:prstGeom prst="rect">
            <a:avLst/>
          </a:prstGeom>
          <a:solidFill>
            <a:srgbClr val="47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HelveticaNeueLT Pro 35 Th" pitchFamily="34" charset="0"/>
                <a:ea typeface="华文细黑" pitchFamily="2" charset="-122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HelveticaNeueLT Pro 35 Th" pitchFamily="34" charset="0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6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9061705" y="260648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电磁信号复现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58702" y="5949280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estimate_s1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41938" y="5949280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estimate_s2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1" y="1458732"/>
            <a:ext cx="5809694" cy="42025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30" y="1458732"/>
            <a:ext cx="5601294" cy="41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 smtClean="0"/>
              <a:t>电磁信号预处理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226121" y="129291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一个制作数据集的思路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2678" y="5023488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b</a:t>
            </a:r>
            <a:r>
              <a:rPr lang="en-US" altLang="zh-CN" sz="3600" dirty="0" smtClean="0">
                <a:solidFill>
                  <a:schemeClr val="bg1"/>
                </a:solidFill>
              </a:rPr>
              <a:t>lue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1110" y="5023488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</a:rPr>
              <a:t>j</a:t>
            </a:r>
            <a:r>
              <a:rPr lang="en-US" altLang="zh-CN" sz="3600" dirty="0" err="1" smtClean="0">
                <a:solidFill>
                  <a:schemeClr val="bg1"/>
                </a:solidFill>
              </a:rPr>
              <a:t>mu_noise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63185" y="5023487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>
                <a:solidFill>
                  <a:schemeClr val="bg1"/>
                </a:solidFill>
              </a:rPr>
              <a:t>jmu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6406" y="5779435"/>
            <a:ext cx="630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S1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5645" y="5773856"/>
            <a:ext cx="630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S2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30464" y="5773855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mix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0" y="1927069"/>
            <a:ext cx="3890720" cy="29056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90" y="1927069"/>
            <a:ext cx="3855395" cy="290567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561" y="1927068"/>
            <a:ext cx="3884354" cy="29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8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9061705" y="260648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电磁信号复现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50" y="1503653"/>
            <a:ext cx="2699565" cy="35669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83" y="1503653"/>
            <a:ext cx="3097419" cy="3563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0550" y="4159297"/>
            <a:ext cx="23711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数据集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s1 : blue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s</a:t>
            </a:r>
            <a:r>
              <a:rPr lang="en-US" altLang="zh-CN" sz="2800" dirty="0" smtClean="0">
                <a:solidFill>
                  <a:schemeClr val="bg1"/>
                </a:solidFill>
              </a:rPr>
              <a:t>2 :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jmu_noise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mix :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jmu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86894" y="4159297"/>
            <a:ext cx="34708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模型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s1 : blue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s</a:t>
            </a:r>
            <a:r>
              <a:rPr lang="en-US" altLang="zh-CN" sz="2800" dirty="0" smtClean="0">
                <a:solidFill>
                  <a:schemeClr val="bg1"/>
                </a:solidFill>
              </a:rPr>
              <a:t>2 : </a:t>
            </a:r>
            <a:r>
              <a:rPr lang="en-US" altLang="zh-CN" sz="2800" dirty="0" err="1">
                <a:solidFill>
                  <a:schemeClr val="bg1"/>
                </a:solidFill>
              </a:rPr>
              <a:t>jmu_noise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mix : blue+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jmu_noise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" y="1495708"/>
            <a:ext cx="411388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8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34766" y="5884676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original_s1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79382" y="5884675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original_s2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46" y="1225091"/>
            <a:ext cx="5997132" cy="45198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2" y="1243401"/>
            <a:ext cx="6027564" cy="450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2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87094" y="6093296"/>
            <a:ext cx="2491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>
                <a:solidFill>
                  <a:schemeClr val="bg1"/>
                </a:solidFill>
              </a:rPr>
              <a:t>original_mix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854" y="1228946"/>
            <a:ext cx="6502734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58702" y="5949280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estimate_s1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41938" y="5949280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estimate_s2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" y="1412775"/>
            <a:ext cx="6044731" cy="453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89" y="1414731"/>
            <a:ext cx="6008389" cy="446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8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42" y="1484784"/>
            <a:ext cx="7848872" cy="507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6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34" y="1340768"/>
            <a:ext cx="770155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34" y="1340768"/>
            <a:ext cx="8023180" cy="52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340768"/>
            <a:ext cx="9721080" cy="26487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24" y="4293096"/>
            <a:ext cx="6696744" cy="23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7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55" y="1196752"/>
            <a:ext cx="3528391" cy="26462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17" y="1196752"/>
            <a:ext cx="3492388" cy="26192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55" y="4032495"/>
            <a:ext cx="3596408" cy="26973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1" y="4005064"/>
            <a:ext cx="3552395" cy="26642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0990" y="1700808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b</a:t>
            </a:r>
            <a:r>
              <a:rPr lang="en-US" altLang="zh-CN" sz="2800" dirty="0" smtClean="0">
                <a:solidFill>
                  <a:schemeClr val="bg1"/>
                </a:solidFill>
              </a:rPr>
              <a:t>lue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50989" y="2780928"/>
            <a:ext cx="104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frame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487694" y="1772816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bg1"/>
                </a:solidFill>
              </a:rPr>
              <a:t>jmu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87693" y="2852936"/>
            <a:ext cx="104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frame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156670" y="4581128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line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54622" y="5661248"/>
            <a:ext cx="104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frame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394859" y="4587164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black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394858" y="5667284"/>
            <a:ext cx="104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238529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10" y="1268760"/>
            <a:ext cx="8280920" cy="46309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4646" y="6184575"/>
            <a:ext cx="9884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注：</a:t>
            </a:r>
            <a:r>
              <a:rPr lang="en-US" altLang="zh-CN" sz="2000" dirty="0" smtClean="0">
                <a:solidFill>
                  <a:schemeClr val="bg1"/>
                </a:solidFill>
              </a:rPr>
              <a:t>JMU</a:t>
            </a:r>
            <a:r>
              <a:rPr lang="zh-CN" altLang="en-US" sz="2000" dirty="0" smtClean="0">
                <a:solidFill>
                  <a:schemeClr val="bg1"/>
                </a:solidFill>
              </a:rPr>
              <a:t>混合信号中扣除所需的理想信号就是噪声信号，扣除后注意在空白处补充噪声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5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09546" y="5013176"/>
            <a:ext cx="1853412" cy="504056"/>
          </a:xfrm>
          <a:prstGeom prst="rect">
            <a:avLst/>
          </a:prstGeom>
          <a:solidFill>
            <a:srgbClr val="FF7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HelveticaNeueLT Pro 35 Th" pitchFamily="34" charset="0"/>
                <a:ea typeface="华文细黑" pitchFamily="2" charset="-122"/>
              </a:rPr>
              <a:t> </a:t>
            </a:r>
            <a:endParaRPr lang="zh-CN" altLang="en-US" sz="1600" dirty="0">
              <a:solidFill>
                <a:srgbClr val="FFFFFF"/>
              </a:solidFill>
              <a:latin typeface="HelveticaNeueLT Pro 35 Th" pitchFamily="34" charset="0"/>
              <a:ea typeface="华文细黑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0197" y="5013176"/>
            <a:ext cx="185341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HelveticaNeueLT Pro 35 Th" pitchFamily="34" charset="0"/>
                <a:ea typeface="华文细黑" pitchFamily="2" charset="-122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HelveticaNeueLT Pro 35 Th" pitchFamily="34" charset="0"/>
              <a:ea typeface="华文细黑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39222" y="5013176"/>
            <a:ext cx="185341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HelveticaNeueLT Pro 35 Th" pitchFamily="34" charset="0"/>
                <a:ea typeface="华文细黑" pitchFamily="2" charset="-122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HelveticaNeueLT Pro 35 Th" pitchFamily="34" charset="0"/>
              <a:ea typeface="华文细黑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27454" y="5013176"/>
            <a:ext cx="1853412" cy="504056"/>
          </a:xfrm>
          <a:prstGeom prst="rect">
            <a:avLst/>
          </a:prstGeom>
          <a:solidFill>
            <a:srgbClr val="47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HelveticaNeueLT Pro 35 Th" pitchFamily="34" charset="0"/>
                <a:ea typeface="华文细黑" pitchFamily="2" charset="-122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HelveticaNeueLT Pro 35 Th" pitchFamily="34" charset="0"/>
              <a:ea typeface="华文细黑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65294" y="2348880"/>
            <a:ext cx="6317908" cy="1200329"/>
            <a:chOff x="2936252" y="1865633"/>
            <a:chExt cx="6317908" cy="1200329"/>
          </a:xfrm>
        </p:grpSpPr>
        <p:sp>
          <p:nvSpPr>
            <p:cNvPr id="11" name="圆角矩形 10"/>
            <p:cNvSpPr/>
            <p:nvPr/>
          </p:nvSpPr>
          <p:spPr>
            <a:xfrm>
              <a:off x="2936252" y="1865633"/>
              <a:ext cx="6317908" cy="1200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44807" y="1865633"/>
              <a:ext cx="410080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smtClean="0">
                  <a:gradFill>
                    <a:gsLst>
                      <a:gs pos="0">
                        <a:srgbClr val="2A4DFE"/>
                      </a:gs>
                      <a:gs pos="37000">
                        <a:srgbClr val="4F92FF"/>
                      </a:gs>
                      <a:gs pos="65000">
                        <a:srgbClr val="44028C"/>
                      </a:gs>
                      <a:gs pos="100000">
                        <a:srgbClr val="FF09A7"/>
                      </a:gs>
                      <a:gs pos="79000">
                        <a:srgbClr val="B00071"/>
                      </a:gs>
                    </a:gsLst>
                    <a:lin ang="5400000" scaled="0"/>
                  </a:gradFill>
                  <a:latin typeface="HelveticaNeueLT Pro 35 Th" pitchFamily="34" charset="0"/>
                  <a:ea typeface="华文细黑" pitchFamily="2" charset="-122"/>
                  <a:cs typeface="华文黑体" pitchFamily="2" charset="-122"/>
                </a:rPr>
                <a:t>THANKS !</a:t>
              </a:r>
              <a:endParaRPr lang="zh-CN" altLang="en-US"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664430"/>
      </p:ext>
    </p:extLst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8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9" grpId="0" animBg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9" grpId="0" animBg="1"/>
          <p:bldP spid="20" grpId="0" animBg="1"/>
          <p:bldP spid="2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4092" r="8911" b="11341"/>
          <a:stretch/>
        </p:blipFill>
        <p:spPr>
          <a:xfrm>
            <a:off x="190550" y="1556792"/>
            <a:ext cx="5688632" cy="42493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8" t="1774" r="4867" b="9837"/>
          <a:stretch/>
        </p:blipFill>
        <p:spPr>
          <a:xfrm>
            <a:off x="6239222" y="1556792"/>
            <a:ext cx="5616624" cy="417646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782838" y="5949280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bg1"/>
                </a:solidFill>
              </a:rPr>
              <a:t>jmu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82168" y="5887808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b</a:t>
            </a:r>
            <a:r>
              <a:rPr lang="en-US" altLang="zh-CN" sz="2800" dirty="0" smtClean="0">
                <a:solidFill>
                  <a:schemeClr val="bg1"/>
                </a:solidFill>
              </a:rPr>
              <a:t>lue</a:t>
            </a:r>
          </a:p>
        </p:txBody>
      </p:sp>
    </p:spTree>
    <p:extLst>
      <p:ext uri="{BB962C8B-B14F-4D97-AF65-F5344CB8AC3E}">
        <p14:creationId xmlns:p14="http://schemas.microsoft.com/office/powerpoint/2010/main" val="5895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5" t="4850" r="9605" b="11150"/>
          <a:stretch/>
        </p:blipFill>
        <p:spPr>
          <a:xfrm>
            <a:off x="334566" y="1503348"/>
            <a:ext cx="5341320" cy="40311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50790" y="5887808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black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1462472"/>
            <a:ext cx="5585959" cy="40547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674571" y="5857283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32554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电磁信号预处理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14432" y="1340768"/>
            <a:ext cx="7416824" cy="529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2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82168" y="260648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 smtClean="0"/>
              <a:t>电磁信号预处理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226121" y="129291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一个制作数据集的思路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5" t="4850" r="9605" b="11150"/>
          <a:stretch/>
        </p:blipFill>
        <p:spPr>
          <a:xfrm>
            <a:off x="4499603" y="2060849"/>
            <a:ext cx="3591929" cy="27108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2678" y="5023488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b</a:t>
            </a:r>
            <a:r>
              <a:rPr lang="en-US" altLang="zh-CN" sz="3600" dirty="0" smtClean="0">
                <a:solidFill>
                  <a:schemeClr val="bg1"/>
                </a:solidFill>
              </a:rPr>
              <a:t>lue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1150" y="5023488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black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22618" y="5023488"/>
            <a:ext cx="2207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</a:rPr>
              <a:t>b</a:t>
            </a:r>
            <a:r>
              <a:rPr lang="en-US" altLang="zh-CN" sz="3600" dirty="0" err="1" smtClean="0">
                <a:solidFill>
                  <a:schemeClr val="bg1"/>
                </a:solidFill>
              </a:rPr>
              <a:t>lue+black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6406" y="5779435"/>
            <a:ext cx="630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S1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5645" y="5773856"/>
            <a:ext cx="630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S2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01490" y="5773272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mix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532" y="1988840"/>
            <a:ext cx="3708112" cy="27828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54" y="2067886"/>
            <a:ext cx="3627728" cy="27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9061705" y="260648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电磁信号复现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095" y="1734215"/>
            <a:ext cx="2699565" cy="35669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83" y="1737623"/>
            <a:ext cx="3097419" cy="3563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74" y="1725544"/>
            <a:ext cx="3999564" cy="22490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2598" y="4149080"/>
            <a:ext cx="152638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数据集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s1 : blue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s</a:t>
            </a:r>
            <a:r>
              <a:rPr lang="en-US" altLang="zh-CN" sz="2800" dirty="0" smtClean="0">
                <a:solidFill>
                  <a:schemeClr val="bg1"/>
                </a:solidFill>
              </a:rPr>
              <a:t>2 : black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m</a:t>
            </a:r>
            <a:r>
              <a:rPr lang="en-US" altLang="zh-CN" sz="2800" dirty="0" smtClean="0">
                <a:solidFill>
                  <a:schemeClr val="bg1"/>
                </a:solidFill>
              </a:rPr>
              <a:t>ix :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jmu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07012" y="4149080"/>
            <a:ext cx="254428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模型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s1 : blue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s</a:t>
            </a:r>
            <a:r>
              <a:rPr lang="en-US" altLang="zh-CN" sz="2800" dirty="0" smtClean="0">
                <a:solidFill>
                  <a:schemeClr val="bg1"/>
                </a:solidFill>
              </a:rPr>
              <a:t>2 : black</a:t>
            </a: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mix :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blue+black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01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9061705" y="260648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电磁信号复现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34766" y="5884676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original_s1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79382" y="5884675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original_s2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0" y="1340767"/>
            <a:ext cx="5832648" cy="43616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990" y="1353438"/>
            <a:ext cx="5795429" cy="434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hidden="1"/>
          <p:cNvSpPr/>
          <p:nvPr/>
        </p:nvSpPr>
        <p:spPr>
          <a:xfrm>
            <a:off x="2584817" y="2133288"/>
            <a:ext cx="936104" cy="65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rgbClr val="B0F533"/>
                </a:solidFill>
                <a:latin typeface="Gill Sans MT Pro Light" pitchFamily="34" charset="0"/>
              </a:rPr>
              <a:t>1</a:t>
            </a:r>
            <a:endParaRPr lang="zh-CN" altLang="en-US" sz="3600">
              <a:solidFill>
                <a:srgbClr val="B0F533"/>
              </a:solidFill>
              <a:latin typeface="Gill Sans MT Pro Light" pitchFamily="34" charset="0"/>
            </a:endParaRPr>
          </a:p>
        </p:txBody>
      </p:sp>
      <p:sp>
        <p:nvSpPr>
          <p:cNvPr id="35" name="矩形 34" hidden="1"/>
          <p:cNvSpPr/>
          <p:nvPr/>
        </p:nvSpPr>
        <p:spPr>
          <a:xfrm>
            <a:off x="3621305" y="2133288"/>
            <a:ext cx="5984291" cy="6551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                     点击添加标题</a:t>
            </a:r>
            <a:endParaRPr lang="zh-CN" altLang="en-US" sz="2800"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894702" y="260648"/>
            <a:ext cx="2673112" cy="6001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reflection blurRad="6350" stA="2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9061705" y="260648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800" dirty="0"/>
              <a:t>电磁信号复现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87094" y="6093296"/>
            <a:ext cx="2491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>
                <a:solidFill>
                  <a:schemeClr val="bg1"/>
                </a:solidFill>
              </a:rPr>
              <a:t>original_mix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38" y="1213562"/>
            <a:ext cx="6490034" cy="4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328,&quot;width&quot;:116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306</Words>
  <Application>Microsoft Office PowerPoint</Application>
  <PresentationFormat>自定义</PresentationFormat>
  <Paragraphs>142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Gill Sans MT Pro Light</vt:lpstr>
      <vt:lpstr>HelveticaNeueLT Pro 35 Th</vt:lpstr>
      <vt:lpstr>华文黑体</vt:lpstr>
      <vt:lpstr>华文细黑</vt:lpstr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Some_One</cp:lastModifiedBy>
  <cp:revision>5</cp:revision>
  <dcterms:created xsi:type="dcterms:W3CDTF">2014-05-13T11:59:11Z</dcterms:created>
  <dcterms:modified xsi:type="dcterms:W3CDTF">2022-05-02T07:30:30Z</dcterms:modified>
</cp:coreProperties>
</file>